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60" r:id="rId6"/>
    <p:sldId id="261" r:id="rId7"/>
    <p:sldId id="262"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2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p:spPr>
        <p:txBody>
          <a:bodyPr/>
          <a:lstStyle>
            <a:lvl1pPr>
              <a:defRPr/>
            </a:lvl1pPr>
          </a:lstStyle>
          <a:p>
            <a:pPr>
              <a:defRPr/>
            </a:pPr>
            <a:endParaRPr lang="en-US"/>
          </a:p>
        </p:txBody>
      </p:sp>
      <p:sp>
        <p:nvSpPr>
          <p:cNvPr id="6" name="頁尾版面配置區 5"/>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7" name="投影片編號版面配置區 6"/>
          <p:cNvSpPr>
            <a:spLocks noGrp="1"/>
          </p:cNvSpPr>
          <p:nvPr>
            <p:ph type="sldNum" sz="quarter" idx="12"/>
          </p:nvPr>
        </p:nvSpPr>
        <p:spPr>
          <a:xfrm>
            <a:off x="6553200" y="6356350"/>
            <a:ext cx="2133600" cy="365125"/>
          </a:xfrm>
        </p:spPr>
        <p:txBody>
          <a:bodyPr/>
          <a:lstStyle>
            <a:lvl1pPr>
              <a:defRPr/>
            </a:lvl1pPr>
          </a:lstStyle>
          <a:p>
            <a:pPr>
              <a:defRPr/>
            </a:pPr>
            <a:fld id="{F970FEE4-D91D-4BA9-91BD-EA925ADDC90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74A0A4A-BD58-40EA-AD0D-6857921A3CDB}"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A5A3F43D-CEB8-4132-B516-00D17CF1BF76}" type="datetimeFigureOut">
              <a:rPr lang="zh-TW" altLang="en-US" smtClean="0"/>
              <a:pPr/>
              <a:t>2017/12/15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E74A0A4A-BD58-40EA-AD0D-6857921A3CDB}"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A3F43D-CEB8-4132-B516-00D17CF1BF76}" type="datetimeFigureOut">
              <a:rPr lang="zh-TW" altLang="en-US" smtClean="0"/>
              <a:pPr/>
              <a:t>2017/12/15</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74A0A4A-BD58-40EA-AD0D-6857921A3CDB}"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6000" dirty="0" smtClean="0">
                <a:solidFill>
                  <a:srgbClr val="7030A0"/>
                </a:solidFill>
              </a:rPr>
              <a:t>如何設計好問題</a:t>
            </a:r>
            <a:endParaRPr lang="zh-TW" altLang="en-US" sz="6000" dirty="0">
              <a:solidFill>
                <a:srgbClr val="7030A0"/>
              </a:solidFill>
            </a:endParaRPr>
          </a:p>
        </p:txBody>
      </p:sp>
      <p:sp>
        <p:nvSpPr>
          <p:cNvPr id="3" name="副標題 2"/>
          <p:cNvSpPr>
            <a:spLocks noGrp="1"/>
          </p:cNvSpPr>
          <p:nvPr>
            <p:ph type="subTitle" idx="1"/>
          </p:nvPr>
        </p:nvSpPr>
        <p:spPr/>
        <p:txBody>
          <a:bodyPr/>
          <a:lstStyle/>
          <a:p>
            <a:r>
              <a:rPr lang="zh-TW" altLang="en-US" dirty="0" smtClean="0"/>
              <a:t>以第</a:t>
            </a:r>
            <a:r>
              <a:rPr lang="en-US" altLang="zh-TW" dirty="0" smtClean="0"/>
              <a:t>12</a:t>
            </a:r>
            <a:r>
              <a:rPr lang="zh-TW" altLang="en-US" dirty="0" smtClean="0"/>
              <a:t>課為例</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7200" y="274638"/>
            <a:ext cx="8229600" cy="415925"/>
          </a:xfrm>
          <a:noFill/>
        </p:spPr>
        <p:txBody>
          <a:bodyPr wrap="square" numCol="1" anchorCtr="0" compatLnSpc="1">
            <a:prstTxWarp prst="textNoShape">
              <a:avLst/>
            </a:prstTxWarp>
            <a:normAutofit fontScale="90000"/>
          </a:bodyPr>
          <a:lstStyle/>
          <a:p>
            <a:r>
              <a:rPr lang="zh-TW" altLang="en-US" sz="4000" dirty="0">
                <a:ea typeface="文鼎粗隸" pitchFamily="49" charset="-120"/>
              </a:rPr>
              <a:t>有助於理解的好問題</a:t>
            </a:r>
          </a:p>
        </p:txBody>
      </p:sp>
      <p:graphicFrame>
        <p:nvGraphicFramePr>
          <p:cNvPr id="27698" name="Group 50"/>
          <p:cNvGraphicFramePr>
            <a:graphicFrameLocks noGrp="1"/>
          </p:cNvGraphicFramePr>
          <p:nvPr>
            <p:ph sz="half" idx="2"/>
          </p:nvPr>
        </p:nvGraphicFramePr>
        <p:xfrm>
          <a:off x="539750" y="908050"/>
          <a:ext cx="8064500" cy="5742115"/>
        </p:xfrm>
        <a:graphic>
          <a:graphicData uri="http://schemas.openxmlformats.org/drawingml/2006/table">
            <a:tbl>
              <a:tblPr/>
              <a:tblGrid>
                <a:gridCol w="2016125"/>
                <a:gridCol w="6048375"/>
              </a:tblGrid>
              <a:tr h="792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800" b="1" i="0" u="none" strike="noStrike" cap="none" normalizeH="0" baseline="0" dirty="0" smtClean="0">
                          <a:ln>
                            <a:noFill/>
                          </a:ln>
                          <a:solidFill>
                            <a:srgbClr val="FF0066"/>
                          </a:solidFill>
                          <a:effectLst/>
                          <a:latin typeface="標楷體" pitchFamily="65" charset="-120"/>
                          <a:ea typeface="標楷體" pitchFamily="65" charset="-120"/>
                        </a:rPr>
                        <a:t>提取訊息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1" i="0" u="none" strike="noStrike" cap="none" normalizeH="0" baseline="0" smtClean="0">
                          <a:ln>
                            <a:noFill/>
                          </a:ln>
                          <a:solidFill>
                            <a:srgbClr val="000099"/>
                          </a:solidFill>
                          <a:effectLst/>
                          <a:latin typeface="標楷體" pitchFamily="65" charset="-120"/>
                          <a:ea typeface="標楷體" pitchFamily="65" charset="-120"/>
                        </a:rPr>
                        <a:t>找出文中明確寫出的訊息</a:t>
                      </a: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，包括：</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特定目標、主題句、故事的場景</a:t>
                      </a:r>
                      <a:r>
                        <a:rPr kumimoji="0" lang="en-US" altLang="zh-TW" sz="2000" b="0" i="0" u="none" strike="noStrike" cap="none" normalizeH="0" baseline="0" smtClean="0">
                          <a:ln>
                            <a:noFill/>
                          </a:ln>
                          <a:solidFill>
                            <a:srgbClr val="08684E"/>
                          </a:solidFill>
                          <a:effectLst/>
                          <a:latin typeface="標楷體" pitchFamily="65" charset="-120"/>
                          <a:ea typeface="標楷體" pitchFamily="65" charset="-120"/>
                        </a:rPr>
                        <a:t>……</a:t>
                      </a:r>
                      <a:endParaRPr kumimoji="0" lang="en-US" altLang="zh-TW" sz="2800" b="0" i="0" u="none" strike="noStrike" cap="none" normalizeH="0" baseline="0" smtClean="0">
                        <a:ln>
                          <a:noFill/>
                        </a:ln>
                        <a:solidFill>
                          <a:srgbClr val="08684E"/>
                        </a:solidFill>
                        <a:effectLst/>
                        <a:latin typeface="Century Gothic" pitchFamily="34" charset="0"/>
                        <a:ea typeface="新細明體"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800" b="1" i="0" u="none" strike="noStrike" cap="none" normalizeH="0" baseline="0" smtClean="0">
                          <a:ln>
                            <a:noFill/>
                          </a:ln>
                          <a:solidFill>
                            <a:srgbClr val="FF0066"/>
                          </a:solidFill>
                          <a:effectLst/>
                          <a:latin typeface="標楷體" pitchFamily="65" charset="-120"/>
                          <a:ea typeface="標楷體" pitchFamily="65" charset="-120"/>
                        </a:rPr>
                        <a:t>推論訊息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1" i="0" u="none" strike="noStrike" cap="none" normalizeH="0" baseline="0" smtClean="0">
                          <a:ln>
                            <a:noFill/>
                          </a:ln>
                          <a:solidFill>
                            <a:srgbClr val="000099"/>
                          </a:solidFill>
                          <a:effectLst/>
                          <a:latin typeface="標楷體" pitchFamily="65" charset="-120"/>
                          <a:ea typeface="標楷體" pitchFamily="65" charset="-120"/>
                        </a:rPr>
                        <a:t>需要連結段落內或段落間的訊息，推斷訊息間的關係</a:t>
                      </a:r>
                      <a:r>
                        <a:rPr kumimoji="0" lang="en-US" altLang="zh-TW" sz="1800" b="0" i="0" u="none" strike="noStrike" cap="none" normalizeH="0" baseline="0" smtClean="0">
                          <a:ln>
                            <a:noFill/>
                          </a:ln>
                          <a:solidFill>
                            <a:srgbClr val="08684E"/>
                          </a:solidFill>
                          <a:effectLst/>
                          <a:latin typeface="標楷體" pitchFamily="65" charset="-120"/>
                          <a:ea typeface="標楷體" pitchFamily="65" charset="-120"/>
                        </a:rPr>
                        <a:t>(</a:t>
                      </a:r>
                      <a:r>
                        <a:rPr kumimoji="0" lang="zh-TW" altLang="en-US" sz="1800" b="0" i="0" u="none" strike="noStrike" cap="none" normalizeH="0" baseline="0" smtClean="0">
                          <a:ln>
                            <a:noFill/>
                          </a:ln>
                          <a:solidFill>
                            <a:srgbClr val="08684E"/>
                          </a:solidFill>
                          <a:effectLst/>
                          <a:latin typeface="標楷體" pitchFamily="65" charset="-120"/>
                          <a:ea typeface="標楷體" pitchFamily="65" charset="-120"/>
                        </a:rPr>
                        <a:t>文中卻沒有明確描述</a:t>
                      </a:r>
                      <a:r>
                        <a:rPr kumimoji="0" lang="en-US" altLang="zh-TW" sz="1800" b="0" i="0" u="none" strike="noStrike" cap="none" normalizeH="0" baseline="0" smtClean="0">
                          <a:ln>
                            <a:noFill/>
                          </a:ln>
                          <a:solidFill>
                            <a:srgbClr val="08684E"/>
                          </a:solidFill>
                          <a:effectLst/>
                          <a:latin typeface="標楷體" pitchFamily="65" charset="-120"/>
                          <a:ea typeface="標楷體" pitchFamily="65" charset="-120"/>
                        </a:rPr>
                        <a:t>)</a:t>
                      </a:r>
                      <a:r>
                        <a:rPr kumimoji="0" lang="zh-TW" altLang="en-US" sz="1800" b="0" i="0" u="none" strike="noStrike" cap="none" normalizeH="0" baseline="0" smtClean="0">
                          <a:ln>
                            <a:noFill/>
                          </a:ln>
                          <a:solidFill>
                            <a:srgbClr val="08684E"/>
                          </a:solidFill>
                          <a:effectLst/>
                          <a:latin typeface="標楷體" pitchFamily="65" charset="-120"/>
                          <a:ea typeface="標楷體" pitchFamily="65" charset="-120"/>
                        </a:rPr>
                        <a:t>，包括：</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1800" b="0" i="0" u="none" strike="noStrike" cap="none" normalizeH="0" baseline="0" smtClean="0">
                          <a:ln>
                            <a:noFill/>
                          </a:ln>
                          <a:solidFill>
                            <a:srgbClr val="08684E"/>
                          </a:solidFill>
                          <a:effectLst/>
                          <a:latin typeface="標楷體" pitchFamily="65" charset="-120"/>
                          <a:ea typeface="標楷體" pitchFamily="65" charset="-120"/>
                        </a:rPr>
                        <a:t>推論某事件所導致的另一事件</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1800" b="0" i="0" u="none" strike="noStrike" cap="none" normalizeH="0" baseline="0" smtClean="0">
                          <a:ln>
                            <a:noFill/>
                          </a:ln>
                          <a:solidFill>
                            <a:srgbClr val="08684E"/>
                          </a:solidFill>
                          <a:effectLst/>
                          <a:latin typeface="標楷體" pitchFamily="65" charset="-120"/>
                          <a:ea typeface="標楷體" pitchFamily="65" charset="-120"/>
                        </a:rPr>
                        <a:t>在一串的論點或一段文字後，歸納出重點</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1800" b="0" i="0" u="none" strike="noStrike" cap="none" normalizeH="0" baseline="0" smtClean="0">
                          <a:ln>
                            <a:noFill/>
                          </a:ln>
                          <a:solidFill>
                            <a:srgbClr val="08684E"/>
                          </a:solidFill>
                          <a:effectLst/>
                          <a:latin typeface="標楷體" pitchFamily="65" charset="-120"/>
                          <a:ea typeface="標楷體" pitchFamily="65" charset="-120"/>
                        </a:rPr>
                        <a:t>描述人物間的關係</a:t>
                      </a:r>
                      <a:endParaRPr kumimoji="0" lang="zh-TW" altLang="en-US" sz="2800" b="0" i="0" u="none" strike="noStrike" cap="none" normalizeH="0" baseline="0" smtClean="0">
                        <a:ln>
                          <a:noFill/>
                        </a:ln>
                        <a:solidFill>
                          <a:srgbClr val="08684E"/>
                        </a:solidFill>
                        <a:effectLst/>
                        <a:latin typeface="Century Gothic" pitchFamily="34" charset="0"/>
                        <a:ea typeface="新細明體"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7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800" b="1" i="0" u="none" strike="noStrike" cap="none" normalizeH="0" baseline="0" smtClean="0">
                          <a:ln>
                            <a:noFill/>
                          </a:ln>
                          <a:solidFill>
                            <a:srgbClr val="FF0066"/>
                          </a:solidFill>
                          <a:effectLst/>
                          <a:latin typeface="標楷體" pitchFamily="65" charset="-120"/>
                          <a:ea typeface="標楷體" pitchFamily="65" charset="-120"/>
                        </a:rPr>
                        <a:t>詮釋整合</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1" i="0" u="none" strike="noStrike" cap="none" normalizeH="0" baseline="0" smtClean="0">
                          <a:ln>
                            <a:noFill/>
                          </a:ln>
                          <a:solidFill>
                            <a:srgbClr val="000099"/>
                          </a:solidFill>
                          <a:effectLst/>
                          <a:latin typeface="標楷體" pitchFamily="65" charset="-120"/>
                          <a:ea typeface="標楷體" pitchFamily="65" charset="-120"/>
                        </a:rPr>
                        <a:t>需要運用讀者自己的知識去理解與建構文章中的細節及更完整的意思</a:t>
                      </a: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，包括：</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詮釋文中訊息在真實世界的應用；</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歸納全文訊息或主題</a:t>
                      </a:r>
                      <a:r>
                        <a:rPr kumimoji="0" lang="en-US" altLang="zh-TW" sz="2000" b="0" i="0" u="none" strike="noStrike" cap="none" normalizeH="0" baseline="0" smtClean="0">
                          <a:ln>
                            <a:noFill/>
                          </a:ln>
                          <a:solidFill>
                            <a:srgbClr val="08684E"/>
                          </a:solidFill>
                          <a:effectLst/>
                          <a:latin typeface="標楷體" pitchFamily="65" charset="-120"/>
                          <a:ea typeface="標楷體" pitchFamily="65" charset="-120"/>
                        </a:rPr>
                        <a:t>……</a:t>
                      </a:r>
                      <a:endParaRPr kumimoji="0" lang="en-US" altLang="zh-TW" sz="2800" b="0" i="0" u="none" strike="noStrike" cap="none" normalizeH="0" baseline="0" smtClean="0">
                        <a:ln>
                          <a:noFill/>
                        </a:ln>
                        <a:solidFill>
                          <a:srgbClr val="08684E"/>
                        </a:solidFill>
                        <a:effectLst/>
                        <a:latin typeface="Century Gothic" pitchFamily="34" charset="0"/>
                        <a:ea typeface="新細明體"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7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800" b="1" i="0" u="none" strike="noStrike" cap="none" normalizeH="0" baseline="0" smtClean="0">
                          <a:ln>
                            <a:noFill/>
                          </a:ln>
                          <a:solidFill>
                            <a:srgbClr val="FF0066"/>
                          </a:solidFill>
                          <a:effectLst/>
                          <a:latin typeface="標楷體" pitchFamily="65" charset="-120"/>
                          <a:ea typeface="標楷體" pitchFamily="65" charset="-120"/>
                        </a:rPr>
                        <a:t>比較評估</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1" i="0" u="none" strike="noStrike" cap="none" normalizeH="0" baseline="0" smtClean="0">
                          <a:ln>
                            <a:noFill/>
                          </a:ln>
                          <a:solidFill>
                            <a:srgbClr val="000099"/>
                          </a:solidFill>
                          <a:effectLst/>
                          <a:latin typeface="標楷體" pitchFamily="65" charset="-120"/>
                          <a:ea typeface="標楷體" pitchFamily="65" charset="-120"/>
                        </a:rPr>
                        <a:t>讀者需批判性考量文中的訊息</a:t>
                      </a: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，包括：</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評估文章所描述事件確實發生的可能性；</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描述作者如何安排讓人出乎意料的結局；</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判斷文章的完整性或闡明、澄清文中的訊息；</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TW" altLang="en-US" sz="2000" b="0" i="0" u="none" strike="noStrike" cap="none" normalizeH="0" baseline="0" smtClean="0">
                          <a:ln>
                            <a:noFill/>
                          </a:ln>
                          <a:solidFill>
                            <a:srgbClr val="08684E"/>
                          </a:solidFill>
                          <a:effectLst/>
                          <a:latin typeface="標楷體" pitchFamily="65" charset="-120"/>
                          <a:ea typeface="標楷體" pitchFamily="65" charset="-120"/>
                        </a:rPr>
                        <a:t>找出作者論述的立場</a:t>
                      </a:r>
                      <a:endParaRPr kumimoji="0" lang="zh-TW" altLang="en-US" sz="2800" b="0" i="0" u="none" strike="noStrike" cap="none" normalizeH="0" baseline="0" smtClean="0">
                        <a:ln>
                          <a:noFill/>
                        </a:ln>
                        <a:solidFill>
                          <a:srgbClr val="08684E"/>
                        </a:solidFill>
                        <a:effectLst/>
                        <a:latin typeface="Century Gothic" pitchFamily="34" charset="0"/>
                        <a:ea typeface="新細明體"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476672"/>
            <a:ext cx="7772400" cy="1362456"/>
          </a:xfrm>
        </p:spPr>
        <p:txBody>
          <a:bodyPr/>
          <a:lstStyle/>
          <a:p>
            <a:r>
              <a:rPr lang="zh-TW" altLang="en-US" dirty="0" smtClean="0"/>
              <a:t>基本題</a:t>
            </a:r>
            <a:r>
              <a:rPr lang="en-US" altLang="zh-TW" dirty="0" smtClean="0"/>
              <a:t>(</a:t>
            </a:r>
            <a:r>
              <a:rPr lang="zh-TW" altLang="en-US" dirty="0" smtClean="0"/>
              <a:t>提取訊息</a:t>
            </a:r>
            <a:r>
              <a:rPr lang="en-US" altLang="zh-TW" dirty="0" smtClean="0"/>
              <a:t>)</a:t>
            </a:r>
            <a:endParaRPr lang="zh-TW" altLang="en-US" dirty="0"/>
          </a:p>
        </p:txBody>
      </p:sp>
      <p:sp>
        <p:nvSpPr>
          <p:cNvPr id="3" name="文字版面配置區 2"/>
          <p:cNvSpPr>
            <a:spLocks noGrp="1"/>
          </p:cNvSpPr>
          <p:nvPr>
            <p:ph type="body" idx="1"/>
          </p:nvPr>
        </p:nvSpPr>
        <p:spPr>
          <a:xfrm>
            <a:off x="467544" y="1844824"/>
            <a:ext cx="7772400" cy="2740560"/>
          </a:xfrm>
        </p:spPr>
        <p:txBody>
          <a:bodyPr>
            <a:noAutofit/>
          </a:bodyPr>
          <a:lstStyle/>
          <a:p>
            <a:r>
              <a:rPr lang="en-US" altLang="zh-TW" sz="3600" dirty="0" smtClean="0">
                <a:solidFill>
                  <a:srgbClr val="FF0000"/>
                </a:solidFill>
              </a:rPr>
              <a:t>Who</a:t>
            </a:r>
          </a:p>
          <a:p>
            <a:r>
              <a:rPr lang="zh-TW" altLang="en-US" sz="1400" dirty="0" smtClean="0"/>
              <a:t> </a:t>
            </a:r>
            <a:r>
              <a:rPr lang="en-US" altLang="zh-TW" sz="1400" dirty="0" smtClean="0"/>
              <a:t> </a:t>
            </a:r>
            <a:r>
              <a:rPr lang="zh-TW" altLang="en-US" sz="2800" dirty="0" smtClean="0"/>
              <a:t>故事中</a:t>
            </a:r>
            <a:r>
              <a:rPr lang="zh-TW" altLang="en-US" sz="2800" dirty="0" smtClean="0"/>
              <a:t>誰最希望</a:t>
            </a:r>
            <a:r>
              <a:rPr lang="zh-TW" altLang="en-US" sz="2800" dirty="0" smtClean="0"/>
              <a:t>主角成為有用的人？</a:t>
            </a:r>
            <a:endParaRPr lang="en-US" altLang="zh-TW" sz="2800" dirty="0" smtClean="0"/>
          </a:p>
          <a:p>
            <a:r>
              <a:rPr lang="en-US" altLang="zh-TW" sz="3600" dirty="0" smtClean="0">
                <a:solidFill>
                  <a:srgbClr val="FF0000"/>
                </a:solidFill>
              </a:rPr>
              <a:t>What</a:t>
            </a:r>
            <a:endParaRPr lang="en-US" altLang="zh-TW" sz="3200" dirty="0" smtClean="0"/>
          </a:p>
          <a:p>
            <a:r>
              <a:rPr lang="zh-TW" altLang="en-US" sz="2800" dirty="0" smtClean="0"/>
              <a:t>主角在比賽中的階段</a:t>
            </a:r>
            <a:r>
              <a:rPr lang="zh-TW" altLang="en-US" sz="2800" smtClean="0"/>
              <a:t>性</a:t>
            </a:r>
            <a:r>
              <a:rPr lang="zh-TW" altLang="en-US" sz="2800" smtClean="0"/>
              <a:t>任務是什麼</a:t>
            </a:r>
            <a:r>
              <a:rPr lang="en-US" altLang="zh-TW" sz="2800" dirty="0" smtClean="0"/>
              <a:t>?</a:t>
            </a:r>
          </a:p>
          <a:p>
            <a:r>
              <a:rPr lang="en-US" altLang="zh-TW" sz="3600" dirty="0" smtClean="0">
                <a:solidFill>
                  <a:srgbClr val="FF0000"/>
                </a:solidFill>
              </a:rPr>
              <a:t>When</a:t>
            </a:r>
          </a:p>
          <a:p>
            <a:r>
              <a:rPr lang="zh-TW" altLang="en-US" sz="2800" dirty="0" smtClean="0"/>
              <a:t>請說明主角在何時擊出全壘打</a:t>
            </a:r>
            <a:r>
              <a:rPr lang="en-US" altLang="zh-TW" sz="2800" dirty="0" smtClean="0"/>
              <a:t>?</a:t>
            </a:r>
          </a:p>
          <a:p>
            <a:r>
              <a:rPr lang="en-US" altLang="zh-TW" sz="3600" dirty="0" smtClean="0">
                <a:solidFill>
                  <a:srgbClr val="FF0000"/>
                </a:solidFill>
              </a:rPr>
              <a:t>Where</a:t>
            </a:r>
          </a:p>
          <a:p>
            <a:r>
              <a:rPr lang="zh-TW" altLang="en-US" sz="2800" dirty="0" smtClean="0"/>
              <a:t>老祖母最後站在哪裡活逮主角？</a:t>
            </a:r>
            <a:endParaRPr lang="zh-TW" altLang="en-US" sz="28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88640"/>
            <a:ext cx="7772400" cy="1362456"/>
          </a:xfrm>
        </p:spPr>
        <p:txBody>
          <a:bodyPr/>
          <a:lstStyle/>
          <a:p>
            <a:r>
              <a:rPr lang="zh-TW" altLang="en-US" dirty="0" smtClean="0"/>
              <a:t>基本題</a:t>
            </a:r>
            <a:r>
              <a:rPr lang="en-US" altLang="zh-TW" dirty="0" smtClean="0"/>
              <a:t>(</a:t>
            </a:r>
            <a:r>
              <a:rPr lang="zh-TW" altLang="en-US" dirty="0" smtClean="0"/>
              <a:t>推論訊息</a:t>
            </a:r>
            <a:r>
              <a:rPr lang="en-US" altLang="zh-TW" dirty="0" smtClean="0"/>
              <a:t>)</a:t>
            </a:r>
            <a:endParaRPr lang="zh-TW" altLang="en-US" dirty="0"/>
          </a:p>
        </p:txBody>
      </p:sp>
      <p:sp>
        <p:nvSpPr>
          <p:cNvPr id="3" name="文字版面配置區 2"/>
          <p:cNvSpPr>
            <a:spLocks noGrp="1"/>
          </p:cNvSpPr>
          <p:nvPr>
            <p:ph type="body" idx="1"/>
          </p:nvPr>
        </p:nvSpPr>
        <p:spPr>
          <a:xfrm>
            <a:off x="251520" y="1628800"/>
            <a:ext cx="8280920" cy="4752528"/>
          </a:xfrm>
        </p:spPr>
        <p:txBody>
          <a:bodyPr>
            <a:normAutofit/>
          </a:bodyPr>
          <a:lstStyle/>
          <a:p>
            <a:r>
              <a:rPr lang="en-US" altLang="zh-TW" sz="4400" dirty="0" smtClean="0">
                <a:solidFill>
                  <a:srgbClr val="FF0000"/>
                </a:solidFill>
              </a:rPr>
              <a:t>How</a:t>
            </a:r>
          </a:p>
          <a:p>
            <a:pPr>
              <a:buFont typeface="Wingdings" pitchFamily="2" charset="2"/>
              <a:buChar char="u"/>
            </a:pPr>
            <a:r>
              <a:rPr lang="zh-TW" altLang="en-US" sz="3000" dirty="0" smtClean="0"/>
              <a:t>文章最後提到，「快點！再不跑就完了！」當時主角的感受如何</a:t>
            </a:r>
            <a:r>
              <a:rPr lang="en-US" altLang="zh-TW" sz="3000" dirty="0" smtClean="0"/>
              <a:t>?</a:t>
            </a:r>
          </a:p>
          <a:p>
            <a:pPr>
              <a:buFont typeface="Wingdings" pitchFamily="2" charset="2"/>
              <a:buChar char="u"/>
            </a:pPr>
            <a:r>
              <a:rPr lang="zh-TW" altLang="en-US" sz="3000" dirty="0" smtClean="0"/>
              <a:t>為了完成願望，主角如何做？</a:t>
            </a:r>
            <a:endParaRPr lang="en-US" altLang="zh-TW" sz="3000" dirty="0" smtClean="0"/>
          </a:p>
          <a:p>
            <a:r>
              <a:rPr lang="en-US" altLang="zh-TW" sz="4000" dirty="0" smtClean="0">
                <a:solidFill>
                  <a:srgbClr val="FF0000"/>
                </a:solidFill>
              </a:rPr>
              <a:t>Why</a:t>
            </a:r>
            <a:endParaRPr lang="en-US" altLang="zh-TW" sz="4000" dirty="0" smtClean="0"/>
          </a:p>
          <a:p>
            <a:pPr>
              <a:buFont typeface="Arial" pitchFamily="34" charset="0"/>
              <a:buChar char="•"/>
            </a:pPr>
            <a:r>
              <a:rPr lang="zh-TW" altLang="en-US" sz="2800" dirty="0" smtClean="0"/>
              <a:t>為什麼主角常常夢見自己像大力水手吃了菠菜？</a:t>
            </a:r>
            <a:endParaRPr lang="zh-TW" altLang="en-US" sz="2800"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7030A0"/>
                </a:solidFill>
              </a:rPr>
              <a:t>挑戰題</a:t>
            </a:r>
            <a:r>
              <a:rPr lang="en-US" altLang="zh-TW" dirty="0" smtClean="0">
                <a:solidFill>
                  <a:srgbClr val="7030A0"/>
                </a:solidFill>
              </a:rPr>
              <a:t>(</a:t>
            </a:r>
            <a:r>
              <a:rPr lang="zh-TW" altLang="en-US" dirty="0" smtClean="0">
                <a:solidFill>
                  <a:srgbClr val="7030A0"/>
                </a:solidFill>
              </a:rPr>
              <a:t>詮釋整合</a:t>
            </a:r>
            <a:r>
              <a:rPr lang="en-US" altLang="zh-TW" dirty="0" smtClean="0">
                <a:solidFill>
                  <a:srgbClr val="7030A0"/>
                </a:solidFill>
              </a:rPr>
              <a:t>)</a:t>
            </a:r>
            <a:endParaRPr lang="zh-TW" altLang="en-US" dirty="0">
              <a:solidFill>
                <a:srgbClr val="7030A0"/>
              </a:solidFill>
            </a:endParaRPr>
          </a:p>
        </p:txBody>
      </p:sp>
      <p:sp>
        <p:nvSpPr>
          <p:cNvPr id="3" name="文字版面配置區 2"/>
          <p:cNvSpPr>
            <a:spLocks noGrp="1"/>
          </p:cNvSpPr>
          <p:nvPr>
            <p:ph type="body" idx="1"/>
          </p:nvPr>
        </p:nvSpPr>
        <p:spPr/>
        <p:txBody>
          <a:bodyPr>
            <a:normAutofit/>
          </a:bodyPr>
          <a:lstStyle/>
          <a:p>
            <a:pPr>
              <a:buFont typeface="Wingdings" pitchFamily="2" charset="2"/>
              <a:buChar char="u"/>
            </a:pPr>
            <a:r>
              <a:rPr lang="zh-TW" altLang="en-US" sz="3200" dirty="0" smtClean="0"/>
              <a:t>這場比賽中，主角的情緒有什麼的變化</a:t>
            </a:r>
            <a:r>
              <a:rPr lang="en-US" altLang="zh-TW" sz="3200" dirty="0" smtClean="0"/>
              <a:t>?</a:t>
            </a:r>
          </a:p>
          <a:p>
            <a:pPr>
              <a:buFont typeface="Wingdings" pitchFamily="2" charset="2"/>
              <a:buChar char="u"/>
            </a:pPr>
            <a:r>
              <a:rPr lang="zh-TW" altLang="en-US" sz="3200" dirty="0" smtClean="0"/>
              <a:t>請說明這一課的主旨或大意</a:t>
            </a:r>
            <a:r>
              <a:rPr lang="en-US" altLang="zh-TW" sz="3200" dirty="0" smtClean="0"/>
              <a:t>?</a:t>
            </a:r>
          </a:p>
          <a:p>
            <a:endParaRPr lang="zh-TW" altLang="en-US" sz="32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7030A0"/>
                </a:solidFill>
              </a:rPr>
              <a:t>挑戰題</a:t>
            </a:r>
            <a:r>
              <a:rPr lang="en-US" altLang="zh-TW" dirty="0" smtClean="0">
                <a:solidFill>
                  <a:srgbClr val="7030A0"/>
                </a:solidFill>
              </a:rPr>
              <a:t>(</a:t>
            </a:r>
            <a:r>
              <a:rPr lang="zh-TW" altLang="en-US" dirty="0" smtClean="0">
                <a:solidFill>
                  <a:srgbClr val="7030A0"/>
                </a:solidFill>
              </a:rPr>
              <a:t>比較評估</a:t>
            </a:r>
            <a:r>
              <a:rPr lang="en-US" altLang="zh-TW" dirty="0" smtClean="0">
                <a:solidFill>
                  <a:srgbClr val="7030A0"/>
                </a:solidFill>
              </a:rPr>
              <a:t>)</a:t>
            </a:r>
            <a:endParaRPr lang="zh-TW" altLang="en-US" dirty="0">
              <a:solidFill>
                <a:srgbClr val="7030A0"/>
              </a:solidFill>
            </a:endParaRPr>
          </a:p>
        </p:txBody>
      </p:sp>
      <p:sp>
        <p:nvSpPr>
          <p:cNvPr id="3" name="文字版面配置區 2"/>
          <p:cNvSpPr>
            <a:spLocks noGrp="1"/>
          </p:cNvSpPr>
          <p:nvPr>
            <p:ph type="body" idx="1"/>
          </p:nvPr>
        </p:nvSpPr>
        <p:spPr>
          <a:xfrm>
            <a:off x="530352" y="2704664"/>
            <a:ext cx="7772400" cy="2164496"/>
          </a:xfrm>
        </p:spPr>
        <p:txBody>
          <a:bodyPr>
            <a:normAutofit/>
          </a:bodyPr>
          <a:lstStyle/>
          <a:p>
            <a:pPr>
              <a:buFont typeface="Arial" pitchFamily="34" charset="0"/>
              <a:buChar char="•"/>
            </a:pPr>
            <a:r>
              <a:rPr lang="zh-TW" altLang="en-US" sz="2400" dirty="0" smtClean="0"/>
              <a:t>請用一個成語描述文中主角的歷程？為什麼</a:t>
            </a:r>
            <a:r>
              <a:rPr lang="en-US" altLang="zh-TW" sz="2400" dirty="0" smtClean="0"/>
              <a:t>?</a:t>
            </a:r>
          </a:p>
          <a:p>
            <a:endParaRPr lang="zh-TW" altLang="en-US" sz="2400" dirty="0" smtClean="0"/>
          </a:p>
          <a:p>
            <a:r>
              <a:rPr lang="zh-TW" altLang="en-US" dirty="0" smtClean="0"/>
              <a:t>如果你是這篇文章的作者，請發揮自創性，寫出另一種結局的版本？</a:t>
            </a:r>
            <a:endParaRPr lang="zh-TW" alt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620688"/>
            <a:ext cx="7772400" cy="1362456"/>
          </a:xfrm>
        </p:spPr>
        <p:txBody>
          <a:bodyPr/>
          <a:lstStyle/>
          <a:p>
            <a:r>
              <a:rPr lang="zh-TW" altLang="en-US" dirty="0" smtClean="0"/>
              <a:t>總結</a:t>
            </a:r>
            <a:r>
              <a:rPr lang="en-US" altLang="zh-TW" dirty="0" smtClean="0"/>
              <a:t/>
            </a:r>
            <a:br>
              <a:rPr lang="en-US" altLang="zh-TW" dirty="0" smtClean="0"/>
            </a:br>
            <a:endParaRPr lang="zh-TW" altLang="en-US" dirty="0"/>
          </a:p>
        </p:txBody>
      </p:sp>
      <p:sp>
        <p:nvSpPr>
          <p:cNvPr id="3" name="文字版面配置區 2"/>
          <p:cNvSpPr>
            <a:spLocks noGrp="1"/>
          </p:cNvSpPr>
          <p:nvPr>
            <p:ph type="body" idx="1"/>
          </p:nvPr>
        </p:nvSpPr>
        <p:spPr>
          <a:xfrm>
            <a:off x="251520" y="1268760"/>
            <a:ext cx="8204448" cy="5184576"/>
          </a:xfrm>
        </p:spPr>
        <p:txBody>
          <a:bodyPr>
            <a:normAutofit/>
          </a:bodyPr>
          <a:lstStyle/>
          <a:p>
            <a:r>
              <a:rPr lang="en-US" altLang="zh-TW" dirty="0" smtClean="0">
                <a:solidFill>
                  <a:srgbClr val="C00000"/>
                </a:solidFill>
              </a:rPr>
              <a:t>1</a:t>
            </a:r>
            <a:r>
              <a:rPr lang="en-US" altLang="zh-TW" b="1" dirty="0" smtClean="0">
                <a:solidFill>
                  <a:schemeClr val="bg1">
                    <a:lumMod val="85000"/>
                    <a:lumOff val="15000"/>
                  </a:schemeClr>
                </a:solidFill>
                <a:latin typeface="+mj-ea"/>
                <a:ea typeface="+mj-ea"/>
              </a:rPr>
              <a:t>.</a:t>
            </a:r>
            <a:r>
              <a:rPr lang="zh-TW" altLang="en-US" b="1" dirty="0" smtClean="0">
                <a:solidFill>
                  <a:schemeClr val="bg1">
                    <a:lumMod val="85000"/>
                    <a:lumOff val="15000"/>
                  </a:schemeClr>
                </a:solidFill>
                <a:latin typeface="+mj-ea"/>
                <a:ea typeface="+mj-ea"/>
              </a:rPr>
              <a:t>出題的來源</a:t>
            </a:r>
            <a:r>
              <a:rPr lang="en-US" altLang="zh-TW" b="1" dirty="0" smtClean="0">
                <a:solidFill>
                  <a:schemeClr val="bg1">
                    <a:lumMod val="85000"/>
                    <a:lumOff val="15000"/>
                  </a:schemeClr>
                </a:solidFill>
                <a:latin typeface="+mj-ea"/>
                <a:ea typeface="+mj-ea"/>
              </a:rPr>
              <a:t>~~</a:t>
            </a:r>
            <a:r>
              <a:rPr lang="zh-TW" altLang="en-US" b="1" dirty="0" smtClean="0">
                <a:solidFill>
                  <a:srgbClr val="FFC000"/>
                </a:solidFill>
                <a:latin typeface="+mj-ea"/>
                <a:ea typeface="+mj-ea"/>
              </a:rPr>
              <a:t>關鍵語詞或關鍵段落</a:t>
            </a:r>
            <a:endParaRPr lang="en-US" altLang="zh-TW" b="1" dirty="0" smtClean="0">
              <a:solidFill>
                <a:srgbClr val="FFC000"/>
              </a:solidFill>
              <a:latin typeface="+mj-ea"/>
              <a:ea typeface="+mj-ea"/>
            </a:endParaRPr>
          </a:p>
          <a:p>
            <a:r>
              <a:rPr lang="en-US" altLang="zh-TW" b="1" dirty="0" smtClean="0">
                <a:solidFill>
                  <a:schemeClr val="bg1">
                    <a:lumMod val="85000"/>
                    <a:lumOff val="15000"/>
                  </a:schemeClr>
                </a:solidFill>
                <a:latin typeface="+mj-ea"/>
                <a:ea typeface="+mj-ea"/>
              </a:rPr>
              <a:t>2.</a:t>
            </a:r>
            <a:r>
              <a:rPr lang="zh-TW" altLang="en-US" b="1" dirty="0" smtClean="0">
                <a:solidFill>
                  <a:schemeClr val="bg1">
                    <a:lumMod val="85000"/>
                    <a:lumOff val="15000"/>
                  </a:schemeClr>
                </a:solidFill>
                <a:latin typeface="+mj-ea"/>
                <a:ea typeface="+mj-ea"/>
              </a:rPr>
              <a:t>發現強調性的字眼</a:t>
            </a:r>
            <a:r>
              <a:rPr lang="en-US" altLang="zh-TW" b="1" dirty="0" smtClean="0">
                <a:solidFill>
                  <a:schemeClr val="bg1">
                    <a:lumMod val="85000"/>
                    <a:lumOff val="15000"/>
                  </a:schemeClr>
                </a:solidFill>
                <a:latin typeface="+mj-ea"/>
                <a:ea typeface="+mj-ea"/>
              </a:rPr>
              <a:t>~~</a:t>
            </a:r>
            <a:r>
              <a:rPr lang="zh-TW" altLang="en-US" b="1" dirty="0" smtClean="0">
                <a:solidFill>
                  <a:schemeClr val="bg1">
                    <a:lumMod val="85000"/>
                    <a:lumOff val="15000"/>
                  </a:schemeClr>
                </a:solidFill>
                <a:latin typeface="+mj-ea"/>
                <a:ea typeface="+mj-ea"/>
              </a:rPr>
              <a:t>在文中</a:t>
            </a:r>
            <a:r>
              <a:rPr lang="zh-TW" altLang="en-US" b="1" dirty="0" smtClean="0">
                <a:solidFill>
                  <a:srgbClr val="FFC000"/>
                </a:solidFill>
                <a:latin typeface="+mj-ea"/>
                <a:ea typeface="+mj-ea"/>
              </a:rPr>
              <a:t>重複出現</a:t>
            </a:r>
            <a:r>
              <a:rPr lang="en-US" altLang="zh-TW" b="1" dirty="0" smtClean="0">
                <a:solidFill>
                  <a:schemeClr val="bg1">
                    <a:lumMod val="85000"/>
                    <a:lumOff val="15000"/>
                  </a:schemeClr>
                </a:solidFill>
                <a:latin typeface="+mj-ea"/>
                <a:ea typeface="+mj-ea"/>
              </a:rPr>
              <a:t>(</a:t>
            </a:r>
            <a:r>
              <a:rPr lang="zh-TW" altLang="en-US" b="1" dirty="0" smtClean="0">
                <a:solidFill>
                  <a:schemeClr val="bg1">
                    <a:lumMod val="85000"/>
                    <a:lumOff val="15000"/>
                  </a:schemeClr>
                </a:solidFill>
                <a:latin typeface="+mj-ea"/>
                <a:ea typeface="+mj-ea"/>
              </a:rPr>
              <a:t>明智的抉擇</a:t>
            </a:r>
            <a:r>
              <a:rPr lang="en-US" altLang="zh-TW" b="1" dirty="0" smtClean="0">
                <a:solidFill>
                  <a:schemeClr val="bg1">
                    <a:lumMod val="85000"/>
                    <a:lumOff val="15000"/>
                  </a:schemeClr>
                </a:solidFill>
                <a:latin typeface="+mj-ea"/>
                <a:ea typeface="+mj-ea"/>
              </a:rPr>
              <a:t>)</a:t>
            </a:r>
          </a:p>
          <a:p>
            <a:r>
              <a:rPr lang="en-US" altLang="zh-TW" b="1" dirty="0" smtClean="0">
                <a:solidFill>
                  <a:schemeClr val="bg1">
                    <a:lumMod val="85000"/>
                    <a:lumOff val="15000"/>
                  </a:schemeClr>
                </a:solidFill>
                <a:latin typeface="+mj-ea"/>
                <a:ea typeface="+mj-ea"/>
              </a:rPr>
              <a:t>3.</a:t>
            </a:r>
            <a:r>
              <a:rPr lang="zh-TW" altLang="en-US" b="1" dirty="0" smtClean="0">
                <a:solidFill>
                  <a:schemeClr val="bg1">
                    <a:lumMod val="85000"/>
                    <a:lumOff val="15000"/>
                  </a:schemeClr>
                </a:solidFill>
                <a:latin typeface="+mj-ea"/>
                <a:ea typeface="+mj-ea"/>
              </a:rPr>
              <a:t>透過設計好問題來檢視自己的閱讀深度</a:t>
            </a:r>
            <a:endParaRPr lang="en-US" altLang="zh-TW" b="1" dirty="0" smtClean="0">
              <a:solidFill>
                <a:schemeClr val="bg1">
                  <a:lumMod val="85000"/>
                  <a:lumOff val="15000"/>
                </a:schemeClr>
              </a:solidFill>
              <a:latin typeface="+mj-ea"/>
              <a:ea typeface="+mj-ea"/>
            </a:endParaRPr>
          </a:p>
          <a:p>
            <a:r>
              <a:rPr lang="en-US" altLang="zh-TW" dirty="0" smtClean="0"/>
              <a:t>4.</a:t>
            </a:r>
            <a:r>
              <a:rPr lang="zh-TW" altLang="en-US" dirty="0" smtClean="0"/>
              <a:t>請以</a:t>
            </a:r>
            <a:r>
              <a:rPr lang="zh-TW" altLang="en-US" dirty="0" smtClean="0">
                <a:solidFill>
                  <a:srgbClr val="002060"/>
                </a:solidFill>
              </a:rPr>
              <a:t>第十三課</a:t>
            </a:r>
            <a:r>
              <a:rPr lang="en-US" altLang="zh-TW" dirty="0" smtClean="0">
                <a:solidFill>
                  <a:srgbClr val="002060"/>
                </a:solidFill>
              </a:rPr>
              <a:t>(</a:t>
            </a:r>
            <a:r>
              <a:rPr lang="zh-TW" altLang="en-US" dirty="0" smtClean="0">
                <a:solidFill>
                  <a:srgbClr val="002060"/>
                </a:solidFill>
              </a:rPr>
              <a:t>草地上的網球夢</a:t>
            </a:r>
            <a:r>
              <a:rPr lang="en-US" altLang="zh-TW" dirty="0" smtClean="0">
                <a:solidFill>
                  <a:srgbClr val="002060"/>
                </a:solidFill>
              </a:rPr>
              <a:t>)</a:t>
            </a:r>
            <a:r>
              <a:rPr lang="zh-TW" altLang="en-US" dirty="0" smtClean="0"/>
              <a:t>當作練習的起跳板吧</a:t>
            </a:r>
            <a:r>
              <a:rPr lang="en-US" altLang="zh-TW" dirty="0" smtClean="0"/>
              <a:t>@</a:t>
            </a:r>
          </a:p>
          <a:p>
            <a:endParaRPr lang="en-US" altLang="zh-TW" dirty="0" smtClean="0"/>
          </a:p>
          <a:p>
            <a:pPr algn="ctr"/>
            <a:r>
              <a:rPr lang="zh-TW" altLang="en-US" dirty="0" smtClean="0"/>
              <a:t>   </a:t>
            </a:r>
            <a:r>
              <a:rPr lang="zh-TW" altLang="en-US" sz="3200" b="1" dirty="0" smtClean="0">
                <a:solidFill>
                  <a:srgbClr val="7030A0"/>
                </a:solidFill>
                <a:latin typeface="+mj-ea"/>
                <a:ea typeface="+mj-ea"/>
              </a:rPr>
              <a:t>完成草地上的網球夢預習題的設計</a:t>
            </a:r>
            <a:endParaRPr lang="en-US" altLang="zh-TW" sz="3200" b="1" dirty="0" smtClean="0">
              <a:solidFill>
                <a:srgbClr val="7030A0"/>
              </a:solidFill>
              <a:latin typeface="+mj-ea"/>
              <a:ea typeface="+mj-ea"/>
            </a:endParaRPr>
          </a:p>
          <a:p>
            <a:pPr algn="ctr"/>
            <a:r>
              <a:rPr lang="zh-TW" altLang="en-US" sz="3200" b="1" dirty="0" smtClean="0">
                <a:solidFill>
                  <a:srgbClr val="7030A0"/>
                </a:solidFill>
                <a:latin typeface="+mj-ea"/>
                <a:ea typeface="+mj-ea"/>
              </a:rPr>
              <a:t>   請參考老師的出題格式畫好表格</a:t>
            </a:r>
            <a:endParaRPr lang="en-US" altLang="zh-TW" sz="3200" b="1" dirty="0" smtClean="0">
              <a:solidFill>
                <a:srgbClr val="7030A0"/>
              </a:solidFill>
              <a:latin typeface="+mj-ea"/>
              <a:ea typeface="+mj-ea"/>
            </a:endParaRPr>
          </a:p>
          <a:p>
            <a:pPr algn="ctr"/>
            <a:r>
              <a:rPr lang="zh-TW" altLang="en-US" sz="3200" b="1" dirty="0" smtClean="0">
                <a:solidFill>
                  <a:srgbClr val="7030A0"/>
                </a:solidFill>
                <a:latin typeface="+mj-ea"/>
                <a:ea typeface="+mj-ea"/>
              </a:rPr>
              <a:t>   除了將題目出好也要寫上答案喔</a:t>
            </a:r>
            <a:r>
              <a:rPr lang="en-US" altLang="zh-TW" sz="3200" b="1" dirty="0" smtClean="0">
                <a:solidFill>
                  <a:srgbClr val="7030A0"/>
                </a:solidFill>
                <a:latin typeface="+mj-ea"/>
                <a:ea typeface="+mj-ea"/>
              </a:rPr>
              <a:t>!</a:t>
            </a:r>
          </a:p>
          <a:p>
            <a:r>
              <a:rPr lang="zh-TW" altLang="en-US" dirty="0" smtClean="0"/>
              <a:t>  </a:t>
            </a:r>
            <a:r>
              <a:rPr lang="en-US" altLang="zh-TW" dirty="0" smtClean="0"/>
              <a:t>(</a:t>
            </a:r>
            <a:r>
              <a:rPr lang="zh-TW" altLang="en-US" dirty="0" smtClean="0"/>
              <a:t>題目出題方向可先以基本題為主挑戰題上課再來集思廣益囉</a:t>
            </a:r>
            <a:endParaRPr lang="en-US" altLang="zh-TW" dirty="0" smtClean="0"/>
          </a:p>
          <a:p>
            <a:endParaRPr lang="zh-TW" altLang="en-US" dirty="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456</Words>
  <Application>Microsoft Office PowerPoint</Application>
  <PresentationFormat>如螢幕大小 (4:3)</PresentationFormat>
  <Paragraphs>53</Paragraphs>
  <Slides>7</Slides>
  <Notes>0</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流線</vt:lpstr>
      <vt:lpstr>如何設計好問題</vt:lpstr>
      <vt:lpstr>有助於理解的好問題</vt:lpstr>
      <vt:lpstr>基本題(提取訊息)</vt:lpstr>
      <vt:lpstr>基本題(推論訊息)</vt:lpstr>
      <vt:lpstr>挑戰題(詮釋整合)</vt:lpstr>
      <vt:lpstr>挑戰題(比較評估)</vt:lpstr>
      <vt:lpstr>總結 </vt:lpstr>
    </vt:vector>
  </TitlesOfParts>
  <Company>C.M.T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如何設計好問題</dc:title>
  <dc:creator>Admin</dc:creator>
  <cp:lastModifiedBy>user</cp:lastModifiedBy>
  <cp:revision>8</cp:revision>
  <dcterms:created xsi:type="dcterms:W3CDTF">2017-12-13T06:28:15Z</dcterms:created>
  <dcterms:modified xsi:type="dcterms:W3CDTF">2017-12-14T23:32:25Z</dcterms:modified>
</cp:coreProperties>
</file>